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stin Hart" initials="JH" lastIdx="1" clrIdx="0">
    <p:extLst>
      <p:ext uri="{19B8F6BF-5375-455C-9EA6-DF929625EA0E}">
        <p15:presenceInfo xmlns:p15="http://schemas.microsoft.com/office/powerpoint/2012/main" userId="dc856f923a79ccb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25400" cap="flat">
              <a:solidFill>
                <a:srgbClr val="66635E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D6D5CB"/>
              </a:solidFill>
              <a:prstDash val="solid"/>
              <a:miter lim="400000"/>
            </a:ln>
          </a:left>
          <a:right>
            <a:ln w="12700" cap="flat">
              <a:solidFill>
                <a:srgbClr val="D6D5CB"/>
              </a:solidFill>
              <a:prstDash val="solid"/>
              <a:miter lim="400000"/>
            </a:ln>
          </a:right>
          <a:top>
            <a:ln w="12700" cap="flat">
              <a:solidFill>
                <a:srgbClr val="D6D5CB"/>
              </a:solidFill>
              <a:prstDash val="solid"/>
              <a:miter lim="400000"/>
            </a:ln>
          </a:top>
          <a:bottom>
            <a:ln w="12700" cap="flat">
              <a:solidFill>
                <a:srgbClr val="D6D5CB"/>
              </a:solidFill>
              <a:prstDash val="solid"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0A4A8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0A4A8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0A4A8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0A4A8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0A4A8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0A4A8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EADA0"/>
              </a:solidFill>
              <a:prstDash val="solid"/>
              <a:miter lim="400000"/>
            </a:ln>
          </a:left>
          <a:right>
            <a:ln w="12700" cap="flat">
              <a:solidFill>
                <a:srgbClr val="AEADA0"/>
              </a:solidFill>
              <a:prstDash val="solid"/>
              <a:miter lim="400000"/>
            </a:ln>
          </a:right>
          <a:top>
            <a:ln w="12700" cap="flat">
              <a:solidFill>
                <a:srgbClr val="AEADA0"/>
              </a:solidFill>
              <a:prstDash val="solid"/>
              <a:miter lim="400000"/>
            </a:ln>
          </a:top>
          <a:bottom>
            <a:ln w="12700" cap="flat">
              <a:solidFill>
                <a:srgbClr val="AEADA0"/>
              </a:solidFill>
              <a:prstDash val="solid"/>
              <a:miter lim="400000"/>
            </a:ln>
          </a:bottom>
          <a:insideH>
            <a:ln w="12700" cap="flat">
              <a:solidFill>
                <a:srgbClr val="AEADA0"/>
              </a:solidFill>
              <a:prstDash val="solid"/>
              <a:miter lim="400000"/>
            </a:ln>
          </a:insideH>
          <a:insideV>
            <a:ln w="12700" cap="flat">
              <a:solidFill>
                <a:srgbClr val="AEADA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83827D"/>
              </a:solidFill>
              <a:prstDash val="solid"/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flat">
              <a:solidFill>
                <a:srgbClr val="83827D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flat">
              <a:solidFill>
                <a:srgbClr val="83827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83827D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2"/>
  </p:normalViewPr>
  <p:slideViewPr>
    <p:cSldViewPr snapToGrid="0">
      <p:cViewPr varScale="1">
        <p:scale>
          <a:sx n="40" d="100"/>
          <a:sy n="40" d="100"/>
        </p:scale>
        <p:origin x="320" y="1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930400" y="7378700"/>
            <a:ext cx="20510500" cy="36957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30400" y="11049000"/>
            <a:ext cx="20510500" cy="177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0860" y="13322300"/>
            <a:ext cx="368504" cy="3746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Line"/>
          <p:cNvSpPr/>
          <p:nvPr/>
        </p:nvSpPr>
        <p:spPr>
          <a:xfrm>
            <a:off x="522128" y="11747500"/>
            <a:ext cx="23341173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6" name="Rectangle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7" name="Wooden walkway with cabinets on either side and a staircase in the background"/>
          <p:cNvSpPr>
            <a:spLocks noGrp="1"/>
          </p:cNvSpPr>
          <p:nvPr>
            <p:ph type="pic" sz="half" idx="21"/>
          </p:nvPr>
        </p:nvSpPr>
        <p:spPr>
          <a:xfrm>
            <a:off x="16006233" y="3619500"/>
            <a:ext cx="7747001" cy="11620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8" name="Front of a modern house lit up at night"/>
          <p:cNvSpPr>
            <a:spLocks noGrp="1"/>
          </p:cNvSpPr>
          <p:nvPr>
            <p:ph type="pic" idx="22"/>
          </p:nvPr>
        </p:nvSpPr>
        <p:spPr>
          <a:xfrm>
            <a:off x="-518765" y="520700"/>
            <a:ext cx="16668749" cy="111144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9" name="Front of a modern house lit up at night with wide stairs in the front"/>
          <p:cNvSpPr>
            <a:spLocks noGrp="1"/>
          </p:cNvSpPr>
          <p:nvPr>
            <p:ph type="pic" sz="half" idx="23"/>
          </p:nvPr>
        </p:nvSpPr>
        <p:spPr>
          <a:xfrm>
            <a:off x="15862300" y="-1854200"/>
            <a:ext cx="8051801" cy="12077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0" name="Title Text"/>
          <p:cNvSpPr txBox="1">
            <a:spLocks noGrp="1"/>
          </p:cNvSpPr>
          <p:nvPr>
            <p:ph type="title"/>
          </p:nvPr>
        </p:nvSpPr>
        <p:spPr>
          <a:xfrm>
            <a:off x="635000" y="11747500"/>
            <a:ext cx="23114000" cy="9525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58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2687300"/>
            <a:ext cx="23114000" cy="635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1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Line"/>
          <p:cNvSpPr/>
          <p:nvPr/>
        </p:nvSpPr>
        <p:spPr>
          <a:xfrm>
            <a:off x="522128" y="11747500"/>
            <a:ext cx="23341173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0" name="Rectangle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1" name="Front of a modern house lit up at night"/>
          <p:cNvSpPr>
            <a:spLocks noGrp="1"/>
          </p:cNvSpPr>
          <p:nvPr>
            <p:ph type="pic" idx="21"/>
          </p:nvPr>
        </p:nvSpPr>
        <p:spPr>
          <a:xfrm>
            <a:off x="609600" y="-2044700"/>
            <a:ext cx="23202900" cy="154712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2" name="Title Text"/>
          <p:cNvSpPr txBox="1">
            <a:spLocks noGrp="1"/>
          </p:cNvSpPr>
          <p:nvPr>
            <p:ph type="title"/>
          </p:nvPr>
        </p:nvSpPr>
        <p:spPr>
          <a:xfrm>
            <a:off x="635000" y="11747500"/>
            <a:ext cx="23114000" cy="9525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58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2687300"/>
            <a:ext cx="23114000" cy="635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“Type a quote here.”"/>
          <p:cNvSpPr txBox="1">
            <a:spLocks noGrp="1"/>
          </p:cNvSpPr>
          <p:nvPr>
            <p:ph type="body" sz="quarter" idx="21"/>
          </p:nvPr>
        </p:nvSpPr>
        <p:spPr>
          <a:xfrm>
            <a:off x="2387600" y="60579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</a:lvl1pPr>
          </a:lstStyle>
          <a:p>
            <a:r>
              <a:t>“Type a quote here.”</a:t>
            </a:r>
          </a:p>
        </p:txBody>
      </p:sp>
      <p:sp>
        <p:nvSpPr>
          <p:cNvPr id="142" name="–Johnny Appleseed"/>
          <p:cNvSpPr txBox="1">
            <a:spLocks noGrp="1"/>
          </p:cNvSpPr>
          <p:nvPr>
            <p:ph type="body" sz="quarter" idx="22"/>
          </p:nvPr>
        </p:nvSpPr>
        <p:spPr>
          <a:xfrm>
            <a:off x="2387600" y="8953500"/>
            <a:ext cx="19621500" cy="660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3800" i="1"/>
            </a:lvl1pPr>
          </a:lstStyle>
          <a:p>
            <a:r>
              <a:t>–Johnny Appleseed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Front of a modern house lit up at night"/>
          <p:cNvSpPr>
            <a:spLocks noGrp="1"/>
          </p:cNvSpPr>
          <p:nvPr>
            <p:ph type="pic" idx="21"/>
          </p:nvPr>
        </p:nvSpPr>
        <p:spPr>
          <a:xfrm>
            <a:off x="0" y="-1041400"/>
            <a:ext cx="24422100" cy="1628422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tangle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6" name="Wooden walkway with cabinets on either side and a staircase in the background"/>
          <p:cNvSpPr>
            <a:spLocks noGrp="1"/>
          </p:cNvSpPr>
          <p:nvPr>
            <p:ph type="pic" idx="21"/>
          </p:nvPr>
        </p:nvSpPr>
        <p:spPr>
          <a:xfrm>
            <a:off x="12823656" y="1271001"/>
            <a:ext cx="9611167" cy="144167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7" name="Title Text"/>
          <p:cNvSpPr txBox="1">
            <a:spLocks noGrp="1"/>
          </p:cNvSpPr>
          <p:nvPr>
            <p:ph type="title"/>
          </p:nvPr>
        </p:nvSpPr>
        <p:spPr>
          <a:xfrm>
            <a:off x="1968500" y="1968500"/>
            <a:ext cx="9525000" cy="5334000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68500" y="7302500"/>
            <a:ext cx="9525000" cy="45085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9654" y="13350900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ine"/>
          <p:cNvSpPr/>
          <p:nvPr/>
        </p:nvSpPr>
        <p:spPr>
          <a:xfrm>
            <a:off x="522128" y="12534900"/>
            <a:ext cx="23337998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" name="Line"/>
          <p:cNvSpPr/>
          <p:nvPr/>
        </p:nvSpPr>
        <p:spPr>
          <a:xfrm>
            <a:off x="9856866" y="12522200"/>
            <a:ext cx="1" cy="83280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" name="Line"/>
          <p:cNvSpPr/>
          <p:nvPr/>
        </p:nvSpPr>
        <p:spPr>
          <a:xfrm>
            <a:off x="522128" y="10109200"/>
            <a:ext cx="23337998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Rectangle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" name="NAME"/>
          <p:cNvSpPr txBox="1">
            <a:spLocks noGrp="1"/>
          </p:cNvSpPr>
          <p:nvPr>
            <p:ph type="body" sz="quarter" idx="21"/>
          </p:nvPr>
        </p:nvSpPr>
        <p:spPr>
          <a:xfrm>
            <a:off x="11416451" y="12515850"/>
            <a:ext cx="1607186" cy="8509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NAME</a:t>
            </a:r>
          </a:p>
        </p:txBody>
      </p:sp>
      <p:sp>
        <p:nvSpPr>
          <p:cNvPr id="26" name="PROJECT"/>
          <p:cNvSpPr txBox="1">
            <a:spLocks noGrp="1"/>
          </p:cNvSpPr>
          <p:nvPr>
            <p:ph type="body" sz="quarter" idx="22"/>
          </p:nvPr>
        </p:nvSpPr>
        <p:spPr>
          <a:xfrm>
            <a:off x="637228" y="10151567"/>
            <a:ext cx="1209143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PROJECT</a:t>
            </a:r>
          </a:p>
        </p:txBody>
      </p:sp>
      <p:sp>
        <p:nvSpPr>
          <p:cNvPr id="27" name="DATE"/>
          <p:cNvSpPr txBox="1">
            <a:spLocks noGrp="1"/>
          </p:cNvSpPr>
          <p:nvPr>
            <p:ph type="body" sz="quarter" idx="23"/>
          </p:nvPr>
        </p:nvSpPr>
        <p:spPr>
          <a:xfrm>
            <a:off x="637323" y="12564567"/>
            <a:ext cx="734874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DATE</a:t>
            </a:r>
          </a:p>
        </p:txBody>
      </p:sp>
      <p:sp>
        <p:nvSpPr>
          <p:cNvPr id="28" name="Client"/>
          <p:cNvSpPr txBox="1">
            <a:spLocks noGrp="1"/>
          </p:cNvSpPr>
          <p:nvPr>
            <p:ph type="body" sz="quarter" idx="24"/>
          </p:nvPr>
        </p:nvSpPr>
        <p:spPr>
          <a:xfrm>
            <a:off x="9971820" y="12564567"/>
            <a:ext cx="965608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Client</a:t>
            </a:r>
          </a:p>
        </p:txBody>
      </p:sp>
      <p:sp>
        <p:nvSpPr>
          <p:cNvPr id="29" name="DATE"/>
          <p:cNvSpPr txBox="1">
            <a:spLocks noGrp="1"/>
          </p:cNvSpPr>
          <p:nvPr>
            <p:ph type="body" sz="quarter" idx="25"/>
          </p:nvPr>
        </p:nvSpPr>
        <p:spPr>
          <a:xfrm>
            <a:off x="2153390" y="12515850"/>
            <a:ext cx="1407161" cy="8509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DATE</a:t>
            </a:r>
          </a:p>
        </p:txBody>
      </p:sp>
      <p:sp>
        <p:nvSpPr>
          <p:cNvPr id="30" name="Front of a modern house lit up at night"/>
          <p:cNvSpPr>
            <a:spLocks noGrp="1"/>
          </p:cNvSpPr>
          <p:nvPr>
            <p:ph type="pic" idx="26"/>
          </p:nvPr>
        </p:nvSpPr>
        <p:spPr>
          <a:xfrm>
            <a:off x="617081" y="-3295650"/>
            <a:ext cx="23139409" cy="1542894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2159000" y="10121900"/>
            <a:ext cx="19685000" cy="14605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59000" y="11569700"/>
            <a:ext cx="19685000" cy="9779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58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62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62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62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62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4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Line"/>
          <p:cNvSpPr/>
          <p:nvPr/>
        </p:nvSpPr>
        <p:spPr>
          <a:xfrm>
            <a:off x="522128" y="12534900"/>
            <a:ext cx="23337998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" name="Line"/>
          <p:cNvSpPr/>
          <p:nvPr/>
        </p:nvSpPr>
        <p:spPr>
          <a:xfrm>
            <a:off x="9856866" y="12522200"/>
            <a:ext cx="1" cy="83280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Line"/>
          <p:cNvSpPr/>
          <p:nvPr/>
        </p:nvSpPr>
        <p:spPr>
          <a:xfrm>
            <a:off x="522128" y="10109200"/>
            <a:ext cx="23337998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" name="Rectangle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4" name="NAME"/>
          <p:cNvSpPr txBox="1">
            <a:spLocks noGrp="1"/>
          </p:cNvSpPr>
          <p:nvPr>
            <p:ph type="body" sz="quarter" idx="21"/>
          </p:nvPr>
        </p:nvSpPr>
        <p:spPr>
          <a:xfrm>
            <a:off x="11416451" y="12515850"/>
            <a:ext cx="1607186" cy="8509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NAME</a:t>
            </a:r>
          </a:p>
        </p:txBody>
      </p:sp>
      <p:sp>
        <p:nvSpPr>
          <p:cNvPr id="45" name="PROJECT"/>
          <p:cNvSpPr txBox="1">
            <a:spLocks noGrp="1"/>
          </p:cNvSpPr>
          <p:nvPr>
            <p:ph type="body" sz="quarter" idx="22"/>
          </p:nvPr>
        </p:nvSpPr>
        <p:spPr>
          <a:xfrm>
            <a:off x="637228" y="10151567"/>
            <a:ext cx="1209143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PROJECT</a:t>
            </a:r>
          </a:p>
        </p:txBody>
      </p:sp>
      <p:sp>
        <p:nvSpPr>
          <p:cNvPr id="46" name="DATE"/>
          <p:cNvSpPr txBox="1">
            <a:spLocks noGrp="1"/>
          </p:cNvSpPr>
          <p:nvPr>
            <p:ph type="body" sz="quarter" idx="23"/>
          </p:nvPr>
        </p:nvSpPr>
        <p:spPr>
          <a:xfrm>
            <a:off x="637323" y="12564567"/>
            <a:ext cx="734874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DATE</a:t>
            </a:r>
          </a:p>
        </p:txBody>
      </p:sp>
      <p:sp>
        <p:nvSpPr>
          <p:cNvPr id="47" name="Client"/>
          <p:cNvSpPr txBox="1">
            <a:spLocks noGrp="1"/>
          </p:cNvSpPr>
          <p:nvPr>
            <p:ph type="body" sz="quarter" idx="24"/>
          </p:nvPr>
        </p:nvSpPr>
        <p:spPr>
          <a:xfrm>
            <a:off x="9971820" y="12564567"/>
            <a:ext cx="965608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Client</a:t>
            </a:r>
          </a:p>
        </p:txBody>
      </p:sp>
      <p:sp>
        <p:nvSpPr>
          <p:cNvPr id="48" name="DATE"/>
          <p:cNvSpPr txBox="1">
            <a:spLocks noGrp="1"/>
          </p:cNvSpPr>
          <p:nvPr>
            <p:ph type="body" sz="quarter" idx="25"/>
          </p:nvPr>
        </p:nvSpPr>
        <p:spPr>
          <a:xfrm>
            <a:off x="2153390" y="12515850"/>
            <a:ext cx="1407161" cy="8509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DATE</a:t>
            </a:r>
          </a:p>
        </p:txBody>
      </p:sp>
      <p:sp>
        <p:nvSpPr>
          <p:cNvPr id="49" name="Front of a modern house lit up at night with wide stairs in the front"/>
          <p:cNvSpPr>
            <a:spLocks noGrp="1"/>
          </p:cNvSpPr>
          <p:nvPr>
            <p:ph type="pic" sz="half" idx="26"/>
          </p:nvPr>
        </p:nvSpPr>
        <p:spPr>
          <a:xfrm>
            <a:off x="635000" y="-835079"/>
            <a:ext cx="9211734" cy="13817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0" name="Modern bathroom with gray tiles and tub"/>
          <p:cNvSpPr>
            <a:spLocks noGrp="1"/>
          </p:cNvSpPr>
          <p:nvPr>
            <p:ph type="pic" sz="quarter" idx="27"/>
          </p:nvPr>
        </p:nvSpPr>
        <p:spPr>
          <a:xfrm>
            <a:off x="9893300" y="279400"/>
            <a:ext cx="4572000" cy="609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1" name="Modern living room with large windows"/>
          <p:cNvSpPr>
            <a:spLocks noGrp="1"/>
          </p:cNvSpPr>
          <p:nvPr>
            <p:ph type="pic" sz="quarter" idx="28"/>
          </p:nvPr>
        </p:nvSpPr>
        <p:spPr>
          <a:xfrm>
            <a:off x="9906000" y="3708400"/>
            <a:ext cx="457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2" name="Wooden walkway with cabinets on either side and a staircase in the background"/>
          <p:cNvSpPr>
            <a:spLocks noGrp="1"/>
          </p:cNvSpPr>
          <p:nvPr>
            <p:ph type="pic" sz="half" idx="29"/>
          </p:nvPr>
        </p:nvSpPr>
        <p:spPr>
          <a:xfrm>
            <a:off x="14559244" y="-835079"/>
            <a:ext cx="9245601" cy="138684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2159000" y="10121900"/>
            <a:ext cx="19685000" cy="14605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59000" y="11569700"/>
            <a:ext cx="19685000" cy="9779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58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62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62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62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62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1943100" y="5016500"/>
            <a:ext cx="20510500" cy="3683000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0860" y="13322300"/>
            <a:ext cx="368504" cy="3746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Wooden walkway with cabinets on either side and a staircase in the background"/>
          <p:cNvSpPr>
            <a:spLocks noGrp="1"/>
          </p:cNvSpPr>
          <p:nvPr>
            <p:ph type="pic" idx="21"/>
          </p:nvPr>
        </p:nvSpPr>
        <p:spPr>
          <a:xfrm>
            <a:off x="12823657" y="1271002"/>
            <a:ext cx="9611165" cy="1441674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1968500" y="1968500"/>
            <a:ext cx="9525000" cy="5334000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68500" y="7302500"/>
            <a:ext cx="9525000" cy="45085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1930400" y="355600"/>
            <a:ext cx="20510500" cy="342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1930400" y="355600"/>
            <a:ext cx="20510500" cy="342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idx="1"/>
          </p:nvPr>
        </p:nvSpPr>
        <p:spPr>
          <a:xfrm>
            <a:off x="1930400" y="3937000"/>
            <a:ext cx="20510500" cy="80645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Wooden walkway with cabinets on either side and a staircase in the background"/>
          <p:cNvSpPr>
            <a:spLocks noGrp="1"/>
          </p:cNvSpPr>
          <p:nvPr>
            <p:ph type="pic" sz="half" idx="21"/>
          </p:nvPr>
        </p:nvSpPr>
        <p:spPr>
          <a:xfrm>
            <a:off x="13284200" y="1447800"/>
            <a:ext cx="9144000" cy="13716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1930400" y="355600"/>
            <a:ext cx="20510500" cy="342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43100" y="3937000"/>
            <a:ext cx="10033000" cy="8064500"/>
          </a:xfrm>
          <a:prstGeom prst="rect">
            <a:avLst/>
          </a:prstGeom>
        </p:spPr>
        <p:txBody>
          <a:bodyPr/>
          <a:lstStyle>
            <a:lvl1pPr marL="495300" indent="-495300">
              <a:spcBef>
                <a:spcPts val="3900"/>
              </a:spcBef>
              <a:buBlip>
                <a:blip r:embed="rId2"/>
              </a:buBlip>
              <a:defRPr sz="4200"/>
            </a:lvl1pPr>
            <a:lvl2pPr marL="990600" indent="-495300">
              <a:spcBef>
                <a:spcPts val="3900"/>
              </a:spcBef>
              <a:buBlip>
                <a:blip r:embed="rId2"/>
              </a:buBlip>
              <a:defRPr sz="4200"/>
            </a:lvl2pPr>
            <a:lvl3pPr marL="1485900" indent="-495300">
              <a:spcBef>
                <a:spcPts val="3900"/>
              </a:spcBef>
              <a:buBlip>
                <a:blip r:embed="rId2"/>
              </a:buBlip>
              <a:defRPr sz="4200"/>
            </a:lvl3pPr>
            <a:lvl4pPr marL="1981200" indent="-495300">
              <a:spcBef>
                <a:spcPts val="3900"/>
              </a:spcBef>
              <a:buBlip>
                <a:blip r:embed="rId2"/>
              </a:buBlip>
              <a:defRPr sz="4200"/>
            </a:lvl4pPr>
            <a:lvl5pPr marL="2476500" indent="-495300">
              <a:spcBef>
                <a:spcPts val="3900"/>
              </a:spcBef>
              <a:buBlip>
                <a:blip r:embed="rId2"/>
              </a:buBlip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943100" y="2070100"/>
            <a:ext cx="20510500" cy="958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8"/>
              </a:buBlip>
            </a:lvl1pPr>
            <a:lvl2pPr>
              <a:buBlip>
                <a:blip r:embed="rId18"/>
              </a:buBlip>
            </a:lvl2pPr>
            <a:lvl3pPr>
              <a:buBlip>
                <a:blip r:embed="rId18"/>
              </a:buBlip>
            </a:lvl3pPr>
            <a:lvl4pPr>
              <a:buBlip>
                <a:blip r:embed="rId18"/>
              </a:buBlip>
            </a:lvl4pPr>
            <a:lvl5pPr>
              <a:buBlip>
                <a:blip r:embed="rId18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1943100" y="381000"/>
            <a:ext cx="2051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9654" y="1335090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8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1684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8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7526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8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3368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8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9210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8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5052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8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0894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8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46736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8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2578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8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tif"/><Relationship Id="rId4" Type="http://schemas.openxmlformats.org/officeDocument/2006/relationships/image" Target="../media/image7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37.tif"/><Relationship Id="rId4" Type="http://schemas.openxmlformats.org/officeDocument/2006/relationships/image" Target="../media/image36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"/><Relationship Id="rId3" Type="http://schemas.openxmlformats.org/officeDocument/2006/relationships/image" Target="../media/image9.png"/><Relationship Id="rId7" Type="http://schemas.openxmlformats.org/officeDocument/2006/relationships/image" Target="../media/image16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tif"/><Relationship Id="rId5" Type="http://schemas.openxmlformats.org/officeDocument/2006/relationships/image" Target="../media/image14.tif"/><Relationship Id="rId10" Type="http://schemas.openxmlformats.org/officeDocument/2006/relationships/image" Target="../media/image19.tif"/><Relationship Id="rId4" Type="http://schemas.openxmlformats.org/officeDocument/2006/relationships/image" Target="../media/image13.png"/><Relationship Id="rId9" Type="http://schemas.openxmlformats.org/officeDocument/2006/relationships/image" Target="../media/image18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7" Type="http://schemas.openxmlformats.org/officeDocument/2006/relationships/image" Target="../media/image30.tif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29.tif"/><Relationship Id="rId4" Type="http://schemas.openxmlformats.org/officeDocument/2006/relationships/image" Target="../media/image28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ravel More, Travel Better and Travel for less"/>
          <p:cNvSpPr txBox="1">
            <a:spLocks noGrp="1"/>
          </p:cNvSpPr>
          <p:nvPr>
            <p:ph type="body" idx="21"/>
          </p:nvPr>
        </p:nvSpPr>
        <p:spPr>
          <a:xfrm>
            <a:off x="10466321" y="12502432"/>
            <a:ext cx="12977912" cy="830933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4500">
                <a:solidFill>
                  <a:srgbClr val="DEDEDE"/>
                </a:solidFill>
              </a:defRPr>
            </a:lvl1pPr>
          </a:lstStyle>
          <a:p>
            <a:r>
              <a:rPr sz="3600" dirty="0"/>
              <a:t>Travel More, Travel Better and Travel for less </a:t>
            </a:r>
          </a:p>
        </p:txBody>
      </p:sp>
      <p:sp>
        <p:nvSpPr>
          <p:cNvPr id="179" name="Better Life Company"/>
          <p:cNvSpPr txBox="1">
            <a:spLocks noGrp="1"/>
          </p:cNvSpPr>
          <p:nvPr>
            <p:ph type="body" idx="25"/>
          </p:nvPr>
        </p:nvSpPr>
        <p:spPr>
          <a:xfrm>
            <a:off x="2094769" y="12585134"/>
            <a:ext cx="6224461" cy="718145"/>
          </a:xfrm>
          <a:prstGeom prst="rect">
            <a:avLst/>
          </a:prstGeom>
        </p:spPr>
        <p:txBody>
          <a:bodyPr/>
          <a:lstStyle/>
          <a:p>
            <a:r>
              <a:rPr sz="4000" dirty="0"/>
              <a:t>Better Life Company </a:t>
            </a:r>
          </a:p>
        </p:txBody>
      </p:sp>
      <p:pic>
        <p:nvPicPr>
          <p:cNvPr id="180" name="Front of a modern house lit up at night with wide stairs in the front" descr="Front of a modern house lit up at night with wide stairs in the front"/>
          <p:cNvPicPr>
            <a:picLocks noGrp="1" noChangeAspect="1"/>
          </p:cNvPicPr>
          <p:nvPr>
            <p:ph type="pic" idx="26"/>
          </p:nvPr>
        </p:nvPicPr>
        <p:blipFill>
          <a:blip r:embed="rId2"/>
          <a:srcRect l="17734" r="17734"/>
          <a:stretch>
            <a:fillRect/>
          </a:stretch>
        </p:blipFill>
        <p:spPr>
          <a:xfrm>
            <a:off x="635000" y="508000"/>
            <a:ext cx="9144000" cy="9461500"/>
          </a:xfrm>
          <a:prstGeom prst="rect">
            <a:avLst/>
          </a:prstGeom>
          <a:ln w="25400">
            <a:solidFill>
              <a:srgbClr val="F3F7F5"/>
            </a:solidFill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81" name="Modern bathroom with gray tiles and tub" descr="Modern bathroom with gray tiles and tub"/>
          <p:cNvPicPr>
            <a:picLocks noGrp="1" noChangeAspect="1"/>
          </p:cNvPicPr>
          <p:nvPr>
            <p:ph type="pic" idx="27"/>
          </p:nvPr>
        </p:nvPicPr>
        <p:blipFill>
          <a:blip r:embed="rId3"/>
          <a:srcRect l="22622" r="22622"/>
          <a:stretch>
            <a:fillRect/>
          </a:stretch>
        </p:blipFill>
        <p:spPr>
          <a:xfrm>
            <a:off x="9906000" y="520700"/>
            <a:ext cx="4572000" cy="4675873"/>
          </a:xfrm>
          <a:prstGeom prst="rect">
            <a:avLst/>
          </a:prstGeom>
          <a:ln w="25400">
            <a:solidFill>
              <a:srgbClr val="F3F7F5"/>
            </a:solidFill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82" name="Modern living room with large windows" descr="Modern living room with large windows"/>
          <p:cNvPicPr>
            <a:picLocks noGrp="1" noChangeAspect="1"/>
          </p:cNvPicPr>
          <p:nvPr>
            <p:ph type="pic" idx="28"/>
          </p:nvPr>
        </p:nvPicPr>
        <p:blipFill>
          <a:blip r:embed="rId4"/>
          <a:srcRect t="15909" b="15909"/>
          <a:stretch>
            <a:fillRect/>
          </a:stretch>
        </p:blipFill>
        <p:spPr>
          <a:xfrm>
            <a:off x="9906000" y="5308600"/>
            <a:ext cx="4572000" cy="4675873"/>
          </a:xfrm>
          <a:prstGeom prst="rect">
            <a:avLst/>
          </a:prstGeom>
          <a:ln w="25400">
            <a:solidFill>
              <a:srgbClr val="F3F7F5"/>
            </a:solidFill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83" name="Wooden walkway with cabinets on either side and a staircase in the background" descr="Wooden walkway with cabinets on either side and a staircase in the background"/>
          <p:cNvPicPr>
            <a:picLocks noGrp="1" noChangeAspect="1"/>
          </p:cNvPicPr>
          <p:nvPr>
            <p:ph type="pic" idx="29"/>
          </p:nvPr>
        </p:nvPicPr>
        <p:blipFill>
          <a:blip r:embed="rId5"/>
          <a:srcRect l="17728" r="17728"/>
          <a:stretch>
            <a:fillRect/>
          </a:stretch>
        </p:blipFill>
        <p:spPr>
          <a:xfrm>
            <a:off x="14605000" y="508000"/>
            <a:ext cx="9144000" cy="9461500"/>
          </a:xfrm>
          <a:prstGeom prst="rect">
            <a:avLst/>
          </a:prstGeom>
          <a:ln w="25400">
            <a:solidFill>
              <a:srgbClr val="F3F7F5"/>
            </a:solidFill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84" name="Picture 45" descr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8803" y="10419159"/>
            <a:ext cx="5368919" cy="18057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Wooden walkway with cabinets on either side and a staircase in the background" descr="Wooden walkway with cabinets on either side and a staircase in the background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24178" b="24178"/>
          <a:stretch>
            <a:fillRect/>
          </a:stretch>
        </p:blipFill>
        <p:spPr>
          <a:xfrm>
            <a:off x="16058286" y="7188993"/>
            <a:ext cx="4792470" cy="3401869"/>
          </a:xfrm>
          <a:prstGeom prst="rect">
            <a:avLst/>
          </a:prstGeom>
        </p:spPr>
      </p:pic>
      <p:pic>
        <p:nvPicPr>
          <p:cNvPr id="288" name="Front of a modern house lit up at night" descr="Front of a modern house lit up at night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t="2777"/>
          <a:stretch>
            <a:fillRect/>
          </a:stretch>
        </p:blipFill>
        <p:spPr>
          <a:xfrm>
            <a:off x="635000" y="520700"/>
            <a:ext cx="15240000" cy="11112500"/>
          </a:xfrm>
          <a:prstGeom prst="rect">
            <a:avLst/>
          </a:prstGeom>
          <a:ln w="25400">
            <a:solidFill>
              <a:srgbClr val="F3F7F5"/>
            </a:solidFill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289" name="Front of a modern house lit up at night with wide stairs in the front" descr="Front of a modern house lit up at night with wide stairs in the front"/>
          <p:cNvPicPr>
            <a:picLocks noGrp="1" noChangeAspect="1"/>
          </p:cNvPicPr>
          <p:nvPr>
            <p:ph type="pic" idx="23"/>
          </p:nvPr>
        </p:nvPicPr>
        <p:blipFill>
          <a:blip r:embed="rId4"/>
          <a:srcRect t="32125" b="32125"/>
          <a:stretch>
            <a:fillRect/>
          </a:stretch>
        </p:blipFill>
        <p:spPr>
          <a:xfrm>
            <a:off x="16002000" y="508000"/>
            <a:ext cx="7747000" cy="5499101"/>
          </a:xfrm>
          <a:prstGeom prst="rect">
            <a:avLst/>
          </a:prstGeom>
          <a:ln w="25400">
            <a:solidFill>
              <a:srgbClr val="F3F7F5"/>
            </a:solidFill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290" name="Ambassador lifesty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00735">
              <a:defRPr sz="5626"/>
            </a:lvl1pPr>
          </a:lstStyle>
          <a:p>
            <a:r>
              <a:t>Ambassador lifestyle </a:t>
            </a:r>
          </a:p>
        </p:txBody>
      </p:sp>
      <p:sp>
        <p:nvSpPr>
          <p:cNvPr id="291" name="Global Bonus pools / Louis Vuitton Experience / Vacations / awards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Global Bonus pools / Louis Vuitton Experience / Vacations / awards  </a:t>
            </a:r>
          </a:p>
        </p:txBody>
      </p:sp>
      <p:pic>
        <p:nvPicPr>
          <p:cNvPr id="29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43993" y="6425242"/>
            <a:ext cx="3567936" cy="4904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Picture 45" descr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258" y="733774"/>
            <a:ext cx="5368919" cy="18057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45" descr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276" y="756456"/>
            <a:ext cx="5368919" cy="1805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Front of a modern house lit up at night" descr="Front of a modern house lit up at night"/>
          <p:cNvPicPr>
            <a:picLocks/>
          </p:cNvPicPr>
          <p:nvPr/>
        </p:nvPicPr>
        <p:blipFill>
          <a:blip r:embed="rId3"/>
          <a:srcRect t="650" b="650"/>
          <a:stretch>
            <a:fillRect/>
          </a:stretch>
        </p:blipFill>
        <p:spPr>
          <a:xfrm>
            <a:off x="1199157" y="3060501"/>
            <a:ext cx="21985755" cy="759483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297" name="Better Life Company"/>
          <p:cNvSpPr txBox="1"/>
          <p:nvPr/>
        </p:nvSpPr>
        <p:spPr>
          <a:xfrm>
            <a:off x="9201539" y="1716417"/>
            <a:ext cx="5536566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 Better Life Company </a:t>
            </a:r>
          </a:p>
        </p:txBody>
      </p:sp>
      <p:sp>
        <p:nvSpPr>
          <p:cNvPr id="298" name="“A Business opportunity showing people how to make money by showing others how to save money on travel”"/>
          <p:cNvSpPr txBox="1"/>
          <p:nvPr/>
        </p:nvSpPr>
        <p:spPr>
          <a:xfrm>
            <a:off x="2069663" y="11153762"/>
            <a:ext cx="19800317" cy="635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r>
              <a:t>“A Business opportunity showing people how to make money by showing others how to save money on travel”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Wooden walkway with cabinets on either side and a staircase in the background" descr="Wooden walkway with cabinets on either side and a staircase in the background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7741" r="17741"/>
          <a:stretch>
            <a:fillRect/>
          </a:stretch>
        </p:blipFill>
        <p:spPr>
          <a:xfrm>
            <a:off x="12890500" y="1955624"/>
            <a:ext cx="9525000" cy="984250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87" name="Decade in business - 2013…"/>
          <p:cNvSpPr txBox="1">
            <a:spLocks noGrp="1"/>
          </p:cNvSpPr>
          <p:nvPr>
            <p:ph type="body" sz="half" idx="1"/>
          </p:nvPr>
        </p:nvSpPr>
        <p:spPr>
          <a:xfrm>
            <a:off x="1783937" y="3576588"/>
            <a:ext cx="9525001" cy="748586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84200" indent="-584200">
              <a:buClr>
                <a:srgbClr val="777775"/>
              </a:buClr>
              <a:buSzPct val="115000"/>
              <a:buChar char="•"/>
            </a:pPr>
            <a:r>
              <a:rPr dirty="0"/>
              <a:t>Decade in business - 2013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rPr lang="en-US" dirty="0"/>
              <a:t>      </a:t>
            </a:r>
            <a:r>
              <a:rPr lang="en-US" sz="2800" dirty="0"/>
              <a:t>March Starts our 2nd decade in business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  <a:p>
            <a:pPr marL="584200" indent="-584200">
              <a:buClr>
                <a:srgbClr val="777775"/>
              </a:buClr>
              <a:buSzPct val="115000"/>
              <a:buChar char="•"/>
            </a:pPr>
            <a:r>
              <a:rPr dirty="0"/>
              <a:t>Debt free </a:t>
            </a:r>
            <a:endParaRPr lang="en-US" dirty="0"/>
          </a:p>
          <a:p>
            <a:r>
              <a:rPr lang="en-US" sz="3000" dirty="0">
                <a:solidFill>
                  <a:srgbClr val="FFFFFF"/>
                </a:solidFill>
              </a:rPr>
              <a:t>      Travel inventory Pre-paid 2023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rPr dirty="0"/>
              <a:t>    </a:t>
            </a:r>
          </a:p>
          <a:p>
            <a:pPr marL="584200" indent="-584200">
              <a:buClr>
                <a:srgbClr val="777775"/>
              </a:buClr>
              <a:buSzPct val="115000"/>
              <a:buChar char="•"/>
            </a:pPr>
            <a:r>
              <a:rPr dirty="0"/>
              <a:t>Commissions 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rPr dirty="0"/>
              <a:t>      Millions paid in commissions </a:t>
            </a:r>
            <a:endParaRPr lang="en-US" dirty="0"/>
          </a:p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  <a:p>
            <a:pPr marL="584200" indent="-584200">
              <a:buClr>
                <a:srgbClr val="777775"/>
              </a:buClr>
              <a:buSzPct val="115000"/>
              <a:buChar char="•"/>
            </a:pPr>
            <a:r>
              <a:rPr dirty="0"/>
              <a:t>Global</a:t>
            </a:r>
          </a:p>
          <a:p>
            <a:pPr>
              <a:defRPr sz="3000"/>
            </a:pPr>
            <a:r>
              <a:rPr dirty="0"/>
              <a:t>     </a:t>
            </a:r>
            <a:r>
              <a:rPr dirty="0">
                <a:solidFill>
                  <a:srgbClr val="FFFFFF"/>
                </a:solidFill>
              </a:rPr>
              <a:t> Business </a:t>
            </a:r>
          </a:p>
          <a:p>
            <a:pPr>
              <a:defRPr sz="3000"/>
            </a:pPr>
            <a:r>
              <a:rPr dirty="0"/>
              <a:t>      </a:t>
            </a:r>
            <a:r>
              <a:rPr dirty="0">
                <a:solidFill>
                  <a:srgbClr val="FFFFFF"/>
                </a:solidFill>
              </a:rPr>
              <a:t>Product 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rPr dirty="0"/>
              <a:t>      Opportunity 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rPr dirty="0"/>
              <a:t>     </a:t>
            </a:r>
          </a:p>
        </p:txBody>
      </p:sp>
      <p:pic>
        <p:nvPicPr>
          <p:cNvPr id="188" name="Picture 45" descr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58" y="733774"/>
            <a:ext cx="5368919" cy="180571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Temecula, California"/>
          <p:cNvSpPr txBox="1"/>
          <p:nvPr/>
        </p:nvSpPr>
        <p:spPr>
          <a:xfrm>
            <a:off x="15035212" y="12026561"/>
            <a:ext cx="5222876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Temecula, California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Front of a modern house lit up at night" descr="Front of a modern house lit up at night"/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l="7142" r="7142"/>
          <a:stretch>
            <a:fillRect/>
          </a:stretch>
        </p:blipFill>
        <p:spPr>
          <a:xfrm>
            <a:off x="1931036" y="1777206"/>
            <a:ext cx="11810856" cy="8612083"/>
          </a:xfrm>
          <a:prstGeom prst="rect">
            <a:avLst/>
          </a:prstGeom>
          <a:ln w="25400">
            <a:solidFill>
              <a:srgbClr val="F3F7F5"/>
            </a:solidFill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92" name="Market Place  / timing / advantag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00735">
              <a:defRPr sz="5626"/>
            </a:lvl1pPr>
          </a:lstStyle>
          <a:p>
            <a:r>
              <a:t>Market Place  / timing / advantage </a:t>
            </a:r>
          </a:p>
        </p:txBody>
      </p:sp>
      <p:pic>
        <p:nvPicPr>
          <p:cNvPr id="193" name="Picture 45" descr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7695" y="752289"/>
            <a:ext cx="5368919" cy="180571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Travel Industry…"/>
          <p:cNvSpPr txBox="1"/>
          <p:nvPr/>
        </p:nvSpPr>
        <p:spPr>
          <a:xfrm>
            <a:off x="14137757" y="3053823"/>
            <a:ext cx="8275829" cy="9138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6300">
                <a:solidFill>
                  <a:srgbClr val="FFFFFF"/>
                </a:solidFill>
              </a:defRPr>
            </a:pPr>
            <a:r>
              <a:t>Travel Industry </a:t>
            </a:r>
          </a:p>
          <a:p>
            <a:pPr algn="l"/>
            <a:r>
              <a:t>   </a:t>
            </a:r>
          </a:p>
          <a:p>
            <a:pPr marL="584200" indent="-584200" algn="l">
              <a:buClr>
                <a:srgbClr val="777775"/>
              </a:buClr>
              <a:buSzPct val="115000"/>
              <a:buChar char="•"/>
              <a:defRPr sz="4000"/>
            </a:pPr>
            <a:r>
              <a:t>Estimated at 9 Trillion dollars in 2023 </a:t>
            </a:r>
          </a:p>
          <a:p>
            <a:pPr algn="l">
              <a:defRPr sz="4000"/>
            </a:pPr>
            <a:endParaRPr/>
          </a:p>
          <a:p>
            <a:pPr marL="584200" indent="-584200" algn="l">
              <a:buClr>
                <a:srgbClr val="777775"/>
              </a:buClr>
              <a:buSzPct val="115000"/>
              <a:buChar char="•"/>
              <a:defRPr sz="4000"/>
            </a:pPr>
            <a:r>
              <a:t>Business of Dreams </a:t>
            </a:r>
          </a:p>
          <a:p>
            <a:pPr algn="l">
              <a:defRPr sz="4000"/>
            </a:pPr>
            <a:endParaRPr/>
          </a:p>
          <a:p>
            <a:pPr marL="584200" indent="-584200" algn="l">
              <a:buClr>
                <a:srgbClr val="777775"/>
              </a:buClr>
              <a:buSzPct val="115000"/>
              <a:buChar char="•"/>
              <a:defRPr sz="4000"/>
            </a:pPr>
            <a:r>
              <a:t>Easy to explain and fun to do </a:t>
            </a:r>
          </a:p>
          <a:p>
            <a:pPr algn="l">
              <a:defRPr sz="4000"/>
            </a:pPr>
            <a:endParaRPr/>
          </a:p>
          <a:p>
            <a:pPr marL="584200" indent="-584200" algn="l">
              <a:buClr>
                <a:srgbClr val="777775"/>
              </a:buClr>
              <a:buSzPct val="115000"/>
              <a:buChar char="•"/>
              <a:defRPr sz="4000"/>
            </a:pPr>
            <a:r>
              <a:t>Side Hustle / Home based business </a:t>
            </a:r>
          </a:p>
          <a:p>
            <a:pPr algn="l"/>
            <a:endParaRPr/>
          </a:p>
          <a:p>
            <a:pPr marL="584200" indent="-584200" algn="l">
              <a:buClr>
                <a:srgbClr val="777775"/>
              </a:buClr>
              <a:buSzPct val="115000"/>
              <a:buChar char="•"/>
            </a:pPr>
            <a:endParaRPr/>
          </a:p>
          <a:p>
            <a:pPr algn="l"/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World Tours 100 + Over Next 18 months"/>
          <p:cNvSpPr txBox="1"/>
          <p:nvPr/>
        </p:nvSpPr>
        <p:spPr>
          <a:xfrm>
            <a:off x="3932663" y="558015"/>
            <a:ext cx="16892589" cy="1069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500"/>
            </a:lvl1pPr>
          </a:lstStyle>
          <a:p>
            <a:r>
              <a:rPr dirty="0"/>
              <a:t>Better than Travel Agents Rates - 2,000,000 Hotels  </a:t>
            </a:r>
          </a:p>
        </p:txBody>
      </p:sp>
      <p:sp>
        <p:nvSpPr>
          <p:cNvPr id="197" name="Travorium Travel Site  vs. Retail Rates"/>
          <p:cNvSpPr txBox="1"/>
          <p:nvPr/>
        </p:nvSpPr>
        <p:spPr>
          <a:xfrm>
            <a:off x="6870382" y="1473441"/>
            <a:ext cx="10643236" cy="84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Travorium Travel Site  vs. Retail Rates  </a:t>
            </a:r>
          </a:p>
        </p:txBody>
      </p:sp>
      <p:grpSp>
        <p:nvGrpSpPr>
          <p:cNvPr id="200" name="Group"/>
          <p:cNvGrpSpPr/>
          <p:nvPr/>
        </p:nvGrpSpPr>
        <p:grpSpPr>
          <a:xfrm>
            <a:off x="1454481" y="4000281"/>
            <a:ext cx="16997776" cy="3855287"/>
            <a:chOff x="0" y="0"/>
            <a:chExt cx="16997774" cy="3855285"/>
          </a:xfrm>
        </p:grpSpPr>
        <p:pic>
          <p:nvPicPr>
            <p:cNvPr id="198" name="Image" descr="Image"/>
            <p:cNvPicPr>
              <a:picLocks noChangeAspect="1"/>
            </p:cNvPicPr>
            <p:nvPr/>
          </p:nvPicPr>
          <p:blipFill>
            <a:blip r:embed="rId2"/>
            <a:srcRect l="2765" b="23549"/>
            <a:stretch>
              <a:fillRect/>
            </a:stretch>
          </p:blipFill>
          <p:spPr>
            <a:xfrm>
              <a:off x="0" y="0"/>
              <a:ext cx="16997776" cy="38552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" name="Picture 45" descr="Pictur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61883" y="32074"/>
              <a:ext cx="1805427" cy="607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1" name="Screen Shot 2023-02-01 at 10.59.10 AM.png" descr="Screen Shot 2023-02-01 at 10.59.10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3412" y="6326664"/>
            <a:ext cx="4422483" cy="64445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5" name="Group"/>
          <p:cNvGrpSpPr/>
          <p:nvPr/>
        </p:nvGrpSpPr>
        <p:grpSpPr>
          <a:xfrm>
            <a:off x="18888864" y="2100796"/>
            <a:ext cx="4451582" cy="4310911"/>
            <a:chOff x="0" y="0"/>
            <a:chExt cx="4451580" cy="4310909"/>
          </a:xfrm>
        </p:grpSpPr>
        <p:pic>
          <p:nvPicPr>
            <p:cNvPr id="202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47" y="622627"/>
              <a:ext cx="4422484" cy="36882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3" name="Rectangle"/>
            <p:cNvSpPr/>
            <p:nvPr/>
          </p:nvSpPr>
          <p:spPr>
            <a:xfrm>
              <a:off x="0" y="0"/>
              <a:ext cx="4451581" cy="65763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AB7655"/>
                  </a:solidFill>
                  <a:latin typeface="+mn-lt"/>
                  <a:ea typeface="+mn-ea"/>
                  <a:cs typeface="+mn-cs"/>
                  <a:sym typeface="Helvetica Neue Light"/>
                </a:defRPr>
              </a:pPr>
              <a:endParaRPr/>
            </a:p>
          </p:txBody>
        </p:sp>
        <p:pic>
          <p:nvPicPr>
            <p:cNvPr id="204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5023" y="128515"/>
              <a:ext cx="1802729" cy="400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6" name="Save as much as 50%"/>
          <p:cNvSpPr txBox="1"/>
          <p:nvPr/>
        </p:nvSpPr>
        <p:spPr>
          <a:xfrm>
            <a:off x="8830436" y="2373751"/>
            <a:ext cx="5167885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Save as much as 50% </a:t>
            </a:r>
          </a:p>
        </p:txBody>
      </p:sp>
      <p:sp>
        <p:nvSpPr>
          <p:cNvPr id="207" name="$1,256.57 Savings"/>
          <p:cNvSpPr/>
          <p:nvPr/>
        </p:nvSpPr>
        <p:spPr>
          <a:xfrm>
            <a:off x="7418254" y="8327950"/>
            <a:ext cx="6103739" cy="127000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AB7655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$1,256.57 Savings </a:t>
            </a:r>
          </a:p>
        </p:txBody>
      </p:sp>
      <p:pic>
        <p:nvPicPr>
          <p:cNvPr id="20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432" y="10618285"/>
            <a:ext cx="2463801" cy="246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8"/>
          <a:srcRect l="11921" r="11921"/>
          <a:stretch>
            <a:fillRect/>
          </a:stretch>
        </p:blipFill>
        <p:spPr>
          <a:xfrm>
            <a:off x="3862000" y="10618285"/>
            <a:ext cx="2514688" cy="246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7368" y="10592885"/>
            <a:ext cx="2514601" cy="251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12737" y="10592885"/>
            <a:ext cx="2514601" cy="251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icture 45" descr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95" y="1587345"/>
            <a:ext cx="3773897" cy="1269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Wooden walkway with cabinets on either side and a staircase in the background" descr="Wooden walkway with cabinets on either side and a staircase in the background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7862" r="17862"/>
          <a:stretch>
            <a:fillRect/>
          </a:stretch>
        </p:blipFill>
        <p:spPr>
          <a:xfrm>
            <a:off x="1043103" y="1248563"/>
            <a:ext cx="6518492" cy="673577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215" name="Wooden walkway with cabinets on either side and a staircase in the background" descr="Wooden walkway with cabinets on either side and a staircase in the background"/>
          <p:cNvPicPr>
            <a:picLocks noChangeAspect="1"/>
          </p:cNvPicPr>
          <p:nvPr/>
        </p:nvPicPr>
        <p:blipFill>
          <a:blip r:embed="rId3"/>
          <a:srcRect l="17677" r="17677"/>
          <a:stretch>
            <a:fillRect/>
          </a:stretch>
        </p:blipFill>
        <p:spPr>
          <a:xfrm>
            <a:off x="8753956" y="1248563"/>
            <a:ext cx="6518491" cy="673577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216" name="Wooden walkway with cabinets on either side and a staircase in the background" descr="Wooden walkway with cabinets on either side and a staircase in the background"/>
          <p:cNvPicPr>
            <a:picLocks noChangeAspect="1"/>
          </p:cNvPicPr>
          <p:nvPr/>
        </p:nvPicPr>
        <p:blipFill>
          <a:blip r:embed="rId4"/>
          <a:srcRect l="22479" r="22479"/>
          <a:stretch>
            <a:fillRect/>
          </a:stretch>
        </p:blipFill>
        <p:spPr>
          <a:xfrm>
            <a:off x="16668472" y="1248563"/>
            <a:ext cx="6518492" cy="673577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217" name="Venice,  Italy"/>
          <p:cNvSpPr txBox="1"/>
          <p:nvPr/>
        </p:nvSpPr>
        <p:spPr>
          <a:xfrm>
            <a:off x="2388534" y="8249541"/>
            <a:ext cx="3462021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Venice,  Italy </a:t>
            </a:r>
          </a:p>
        </p:txBody>
      </p:sp>
      <p:sp>
        <p:nvSpPr>
          <p:cNvPr id="218" name="Retail Rate : $1,110.00"/>
          <p:cNvSpPr txBox="1"/>
          <p:nvPr/>
        </p:nvSpPr>
        <p:spPr>
          <a:xfrm>
            <a:off x="634370" y="9475185"/>
            <a:ext cx="647452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4800" dirty="0"/>
              <a:t>Retail Rate: $1,110.00</a:t>
            </a:r>
          </a:p>
        </p:txBody>
      </p:sp>
      <p:sp>
        <p:nvSpPr>
          <p:cNvPr id="219" name="Travorium Rate :"/>
          <p:cNvSpPr txBox="1"/>
          <p:nvPr/>
        </p:nvSpPr>
        <p:spPr>
          <a:xfrm>
            <a:off x="279984" y="10165582"/>
            <a:ext cx="7793395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sz="4800" dirty="0" err="1"/>
              <a:t>Travorium</a:t>
            </a:r>
            <a:r>
              <a:rPr sz="4800" dirty="0"/>
              <a:t> Rate: </a:t>
            </a:r>
            <a:r>
              <a:rPr lang="en-US" sz="4800" dirty="0"/>
              <a:t>$360.00</a:t>
            </a:r>
            <a:endParaRPr sz="4800" dirty="0"/>
          </a:p>
        </p:txBody>
      </p:sp>
      <p:sp>
        <p:nvSpPr>
          <p:cNvPr id="220" name="5 Days…"/>
          <p:cNvSpPr txBox="1"/>
          <p:nvPr/>
        </p:nvSpPr>
        <p:spPr>
          <a:xfrm>
            <a:off x="1095746" y="10557541"/>
            <a:ext cx="5084827" cy="2629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300">
                <a:solidFill>
                  <a:srgbClr val="FFFFFF"/>
                </a:solidFill>
              </a:defRPr>
            </a:pPr>
            <a:endParaRPr dirty="0"/>
          </a:p>
          <a:p>
            <a:pPr algn="l">
              <a:defRPr sz="3300">
                <a:solidFill>
                  <a:srgbClr val="FFFFFF"/>
                </a:solidFill>
              </a:defRPr>
            </a:pPr>
            <a:r>
              <a:rPr dirty="0"/>
              <a:t>5 Days </a:t>
            </a:r>
          </a:p>
          <a:p>
            <a:pPr algn="l">
              <a:defRPr sz="3300">
                <a:solidFill>
                  <a:srgbClr val="FFFFFF"/>
                </a:solidFill>
              </a:defRPr>
            </a:pPr>
            <a:r>
              <a:rPr dirty="0"/>
              <a:t>Breakfast Included </a:t>
            </a:r>
          </a:p>
          <a:p>
            <a:pPr algn="l">
              <a:defRPr sz="3300">
                <a:solidFill>
                  <a:srgbClr val="FFFFFF"/>
                </a:solidFill>
              </a:defRPr>
            </a:pPr>
            <a:r>
              <a:rPr dirty="0"/>
              <a:t>Glass Factory Tour </a:t>
            </a:r>
          </a:p>
          <a:p>
            <a:pPr algn="l">
              <a:defRPr sz="3300">
                <a:solidFill>
                  <a:srgbClr val="FFFFFF"/>
                </a:solidFill>
              </a:defRPr>
            </a:pPr>
            <a:r>
              <a:rPr dirty="0"/>
              <a:t>Complimentary Water Shuttle </a:t>
            </a:r>
          </a:p>
        </p:txBody>
      </p:sp>
      <p:sp>
        <p:nvSpPr>
          <p:cNvPr id="221" name="Dubai"/>
          <p:cNvSpPr txBox="1"/>
          <p:nvPr/>
        </p:nvSpPr>
        <p:spPr>
          <a:xfrm>
            <a:off x="10864513" y="8249541"/>
            <a:ext cx="1724026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Dubai </a:t>
            </a:r>
          </a:p>
        </p:txBody>
      </p:sp>
      <p:sp>
        <p:nvSpPr>
          <p:cNvPr id="222" name="Retail Rate : $799.00"/>
          <p:cNvSpPr txBox="1"/>
          <p:nvPr/>
        </p:nvSpPr>
        <p:spPr>
          <a:xfrm>
            <a:off x="8756162" y="9372923"/>
            <a:ext cx="594072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4800" dirty="0"/>
              <a:t>Retail Rate: $799.00</a:t>
            </a:r>
          </a:p>
        </p:txBody>
      </p:sp>
      <p:sp>
        <p:nvSpPr>
          <p:cNvPr id="223" name="Travorium Rate : $99.00"/>
          <p:cNvSpPr txBox="1"/>
          <p:nvPr/>
        </p:nvSpPr>
        <p:spPr>
          <a:xfrm>
            <a:off x="8713428" y="10047931"/>
            <a:ext cx="682879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4800" dirty="0" err="1"/>
              <a:t>Travorium</a:t>
            </a:r>
            <a:r>
              <a:rPr sz="4800" dirty="0"/>
              <a:t> Rate: $99.00</a:t>
            </a:r>
          </a:p>
        </p:txBody>
      </p:sp>
      <p:sp>
        <p:nvSpPr>
          <p:cNvPr id="224" name="5 Star Hotel…"/>
          <p:cNvSpPr txBox="1"/>
          <p:nvPr/>
        </p:nvSpPr>
        <p:spPr>
          <a:xfrm>
            <a:off x="9165598" y="10840733"/>
            <a:ext cx="2758403" cy="3137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300">
                <a:solidFill>
                  <a:srgbClr val="FFFFFF"/>
                </a:solidFill>
              </a:defRPr>
            </a:pPr>
            <a:endParaRPr/>
          </a:p>
          <a:p>
            <a:pPr algn="l">
              <a:defRPr sz="3300">
                <a:solidFill>
                  <a:srgbClr val="FFFFFF"/>
                </a:solidFill>
              </a:defRPr>
            </a:pPr>
            <a:r>
              <a:t>5 Star Hotel</a:t>
            </a:r>
          </a:p>
          <a:p>
            <a:pPr algn="l">
              <a:defRPr sz="3300">
                <a:solidFill>
                  <a:srgbClr val="FFFFFF"/>
                </a:solidFill>
              </a:defRPr>
            </a:pPr>
            <a:r>
              <a:t>6 Days </a:t>
            </a:r>
          </a:p>
          <a:p>
            <a:pPr algn="l">
              <a:defRPr sz="3300">
                <a:solidFill>
                  <a:srgbClr val="FFFFFF"/>
                </a:solidFill>
              </a:defRPr>
            </a:pPr>
            <a:r>
              <a:t>Breakfast Daily </a:t>
            </a:r>
          </a:p>
          <a:p>
            <a:pPr algn="l">
              <a:defRPr sz="33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" name="Montego Bay, Jamaica"/>
          <p:cNvSpPr txBox="1"/>
          <p:nvPr/>
        </p:nvSpPr>
        <p:spPr>
          <a:xfrm>
            <a:off x="16881395" y="8116471"/>
            <a:ext cx="6092826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Montego Bay, Jamaica  </a:t>
            </a:r>
          </a:p>
        </p:txBody>
      </p:sp>
      <p:sp>
        <p:nvSpPr>
          <p:cNvPr id="226" name="Retail Rate : $1716.00"/>
          <p:cNvSpPr txBox="1"/>
          <p:nvPr/>
        </p:nvSpPr>
        <p:spPr>
          <a:xfrm>
            <a:off x="16356919" y="9372923"/>
            <a:ext cx="629659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4800" dirty="0"/>
              <a:t>Retail Rate: $1716.00</a:t>
            </a:r>
          </a:p>
        </p:txBody>
      </p:sp>
      <p:sp>
        <p:nvSpPr>
          <p:cNvPr id="227" name="Travorium Rate : $612.00"/>
          <p:cNvSpPr txBox="1"/>
          <p:nvPr/>
        </p:nvSpPr>
        <p:spPr>
          <a:xfrm>
            <a:off x="16335388" y="10047931"/>
            <a:ext cx="718465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4800" dirty="0" err="1"/>
              <a:t>Travorium</a:t>
            </a:r>
            <a:r>
              <a:rPr sz="4800" dirty="0"/>
              <a:t> Rate: $612.00</a:t>
            </a:r>
          </a:p>
        </p:txBody>
      </p:sp>
      <p:sp>
        <p:nvSpPr>
          <p:cNvPr id="228" name="5 Star Resort…"/>
          <p:cNvSpPr txBox="1"/>
          <p:nvPr/>
        </p:nvSpPr>
        <p:spPr>
          <a:xfrm>
            <a:off x="16786814" y="10840733"/>
            <a:ext cx="2277276" cy="3137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300">
                <a:solidFill>
                  <a:srgbClr val="FFFFFF"/>
                </a:solidFill>
              </a:defRPr>
            </a:pPr>
            <a:endParaRPr/>
          </a:p>
          <a:p>
            <a:pPr algn="l">
              <a:defRPr sz="3300">
                <a:solidFill>
                  <a:srgbClr val="FFFFFF"/>
                </a:solidFill>
              </a:defRPr>
            </a:pPr>
            <a:r>
              <a:t>5 Star Resort</a:t>
            </a:r>
          </a:p>
          <a:p>
            <a:pPr algn="l">
              <a:defRPr sz="3300">
                <a:solidFill>
                  <a:srgbClr val="FFFFFF"/>
                </a:solidFill>
              </a:defRPr>
            </a:pPr>
            <a:r>
              <a:t>5 Days </a:t>
            </a:r>
          </a:p>
          <a:p>
            <a:pPr algn="l">
              <a:defRPr sz="3300">
                <a:solidFill>
                  <a:srgbClr val="FFFFFF"/>
                </a:solidFill>
              </a:defRPr>
            </a:pPr>
            <a:r>
              <a:t>All-Inclusive</a:t>
            </a:r>
          </a:p>
          <a:p>
            <a:pPr algn="l">
              <a:defRPr sz="33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9" name="World Tours 100 + Over Next 18 months"/>
          <p:cNvSpPr txBox="1"/>
          <p:nvPr/>
        </p:nvSpPr>
        <p:spPr>
          <a:xfrm>
            <a:off x="5993837" y="269115"/>
            <a:ext cx="13248006" cy="1069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500">
                <a:solidFill>
                  <a:srgbClr val="FFFFFF"/>
                </a:solidFill>
              </a:defRPr>
            </a:lvl1pPr>
          </a:lstStyle>
          <a:p>
            <a:r>
              <a:t>World Tours 100 + Over Next 18 months </a:t>
            </a:r>
          </a:p>
        </p:txBody>
      </p:sp>
      <p:sp>
        <p:nvSpPr>
          <p:cNvPr id="230" name="$360.00"/>
          <p:cNvSpPr txBox="1"/>
          <p:nvPr/>
        </p:nvSpPr>
        <p:spPr>
          <a:xfrm>
            <a:off x="5719482" y="10324861"/>
            <a:ext cx="195360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Wooden walkway with cabinets on either side and a staircase in the background" descr="Wooden walkway with cabinets on either side and a staircase in the background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7741" r="17741"/>
          <a:stretch>
            <a:fillRect/>
          </a:stretch>
        </p:blipFill>
        <p:spPr>
          <a:xfrm>
            <a:off x="1080133" y="1533479"/>
            <a:ext cx="6518491" cy="673577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233" name="Wooden walkway with cabinets on either side and a staircase in the background" descr="Wooden walkway with cabinets on either side and a staircase in the background"/>
          <p:cNvPicPr>
            <a:picLocks noChangeAspect="1"/>
          </p:cNvPicPr>
          <p:nvPr/>
        </p:nvPicPr>
        <p:blipFill>
          <a:blip r:embed="rId3"/>
          <a:srcRect l="15977" r="15977"/>
          <a:stretch>
            <a:fillRect/>
          </a:stretch>
        </p:blipFill>
        <p:spPr>
          <a:xfrm>
            <a:off x="8747516" y="1533479"/>
            <a:ext cx="6518491" cy="673577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234" name="Wooden walkway with cabinets on either side and a staircase in the background" descr="Wooden walkway with cabinets on either side and a staircase in the background"/>
          <p:cNvPicPr>
            <a:picLocks noChangeAspect="1"/>
          </p:cNvPicPr>
          <p:nvPr/>
        </p:nvPicPr>
        <p:blipFill>
          <a:blip r:embed="rId4"/>
          <a:srcRect l="11290" r="11290"/>
          <a:stretch>
            <a:fillRect/>
          </a:stretch>
        </p:blipFill>
        <p:spPr>
          <a:xfrm>
            <a:off x="16662031" y="1533479"/>
            <a:ext cx="6518491" cy="673577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235" name="Canary Islands"/>
          <p:cNvSpPr txBox="1"/>
          <p:nvPr/>
        </p:nvSpPr>
        <p:spPr>
          <a:xfrm>
            <a:off x="1960226" y="8446005"/>
            <a:ext cx="4318636" cy="845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Canary Islands   </a:t>
            </a:r>
          </a:p>
        </p:txBody>
      </p:sp>
      <p:sp>
        <p:nvSpPr>
          <p:cNvPr id="236" name="Retail Rate : $899.00"/>
          <p:cNvSpPr txBox="1"/>
          <p:nvPr/>
        </p:nvSpPr>
        <p:spPr>
          <a:xfrm>
            <a:off x="901270" y="9475185"/>
            <a:ext cx="594072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Retail Rate: $899.00</a:t>
            </a:r>
          </a:p>
        </p:txBody>
      </p:sp>
      <p:sp>
        <p:nvSpPr>
          <p:cNvPr id="237" name="Travorium Rate : $7.00"/>
          <p:cNvSpPr txBox="1"/>
          <p:nvPr/>
        </p:nvSpPr>
        <p:spPr>
          <a:xfrm>
            <a:off x="883082" y="10509410"/>
            <a:ext cx="6472926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Travorium</a:t>
            </a:r>
            <a:r>
              <a:rPr dirty="0"/>
              <a:t> Rate: $7.00</a:t>
            </a:r>
          </a:p>
        </p:txBody>
      </p:sp>
      <p:sp>
        <p:nvSpPr>
          <p:cNvPr id="238" name="8 Days / 7 nights…"/>
          <p:cNvSpPr txBox="1"/>
          <p:nvPr/>
        </p:nvSpPr>
        <p:spPr>
          <a:xfrm>
            <a:off x="1114261" y="11228930"/>
            <a:ext cx="3324628" cy="1626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300">
                <a:solidFill>
                  <a:srgbClr val="FFFFFF"/>
                </a:solidFill>
              </a:defRPr>
            </a:pPr>
            <a:endParaRPr dirty="0"/>
          </a:p>
          <a:p>
            <a:pPr algn="l">
              <a:defRPr sz="3300">
                <a:solidFill>
                  <a:srgbClr val="FFFFFF"/>
                </a:solidFill>
              </a:defRPr>
            </a:pPr>
            <a:r>
              <a:rPr dirty="0"/>
              <a:t>8 Days / 7 </a:t>
            </a:r>
            <a:r>
              <a:rPr lang="en-US" dirty="0"/>
              <a:t>N</a:t>
            </a:r>
            <a:r>
              <a:rPr dirty="0"/>
              <a:t>ights</a:t>
            </a:r>
          </a:p>
          <a:p>
            <a:pPr algn="l">
              <a:defRPr sz="3300">
                <a:solidFill>
                  <a:srgbClr val="FFFFFF"/>
                </a:solidFill>
              </a:defRPr>
            </a:pPr>
            <a:r>
              <a:rPr dirty="0"/>
              <a:t>Studio  </a:t>
            </a:r>
          </a:p>
        </p:txBody>
      </p:sp>
      <p:sp>
        <p:nvSpPr>
          <p:cNvPr id="239" name="Cabo San Lucas"/>
          <p:cNvSpPr txBox="1"/>
          <p:nvPr/>
        </p:nvSpPr>
        <p:spPr>
          <a:xfrm>
            <a:off x="9507518" y="8446005"/>
            <a:ext cx="4438016" cy="845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Cabo San Lucas  </a:t>
            </a:r>
          </a:p>
        </p:txBody>
      </p:sp>
      <p:sp>
        <p:nvSpPr>
          <p:cNvPr id="240" name="Retail Rate : $1,299.00"/>
          <p:cNvSpPr txBox="1"/>
          <p:nvPr/>
        </p:nvSpPr>
        <p:spPr>
          <a:xfrm>
            <a:off x="8489262" y="9475185"/>
            <a:ext cx="647452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Retail Rate: $1,299.00</a:t>
            </a:r>
          </a:p>
        </p:txBody>
      </p:sp>
      <p:sp>
        <p:nvSpPr>
          <p:cNvPr id="241" name="Travorium Rate : $149.00"/>
          <p:cNvSpPr txBox="1"/>
          <p:nvPr/>
        </p:nvSpPr>
        <p:spPr>
          <a:xfrm>
            <a:off x="8414522" y="10509410"/>
            <a:ext cx="718465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Travorium</a:t>
            </a:r>
            <a:r>
              <a:rPr dirty="0"/>
              <a:t> Rate: $149.00</a:t>
            </a:r>
          </a:p>
        </p:txBody>
      </p:sp>
      <p:sp>
        <p:nvSpPr>
          <p:cNvPr id="242" name="8 Days / 7 nights…"/>
          <p:cNvSpPr txBox="1"/>
          <p:nvPr/>
        </p:nvSpPr>
        <p:spPr>
          <a:xfrm>
            <a:off x="9035994" y="10909585"/>
            <a:ext cx="3012378" cy="2629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300">
                <a:solidFill>
                  <a:srgbClr val="FFFFFF"/>
                </a:solidFill>
              </a:defRPr>
            </a:pPr>
            <a:endParaRPr/>
          </a:p>
          <a:p>
            <a:pPr algn="l">
              <a:defRPr sz="3300">
                <a:solidFill>
                  <a:srgbClr val="FFFFFF"/>
                </a:solidFill>
              </a:defRPr>
            </a:pPr>
            <a:r>
              <a:t>8 Days / 7 nights </a:t>
            </a:r>
          </a:p>
          <a:p>
            <a:pPr algn="l">
              <a:defRPr sz="3300">
                <a:solidFill>
                  <a:srgbClr val="FFFFFF"/>
                </a:solidFill>
              </a:defRPr>
            </a:pPr>
            <a:r>
              <a:t>1 Bedroom Suite </a:t>
            </a:r>
          </a:p>
          <a:p>
            <a:pPr algn="l">
              <a:defRPr sz="33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3" name="Orlando, Florida"/>
          <p:cNvSpPr txBox="1"/>
          <p:nvPr/>
        </p:nvSpPr>
        <p:spPr>
          <a:xfrm>
            <a:off x="17334754" y="8446005"/>
            <a:ext cx="4552951" cy="845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Orlando, Florida   </a:t>
            </a:r>
          </a:p>
        </p:txBody>
      </p:sp>
      <p:sp>
        <p:nvSpPr>
          <p:cNvPr id="244" name="Retail Rate : $1149.00"/>
          <p:cNvSpPr txBox="1"/>
          <p:nvPr/>
        </p:nvSpPr>
        <p:spPr>
          <a:xfrm>
            <a:off x="16462931" y="9475185"/>
            <a:ext cx="629659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Retail Rate: $1149.00</a:t>
            </a:r>
          </a:p>
        </p:txBody>
      </p:sp>
      <p:sp>
        <p:nvSpPr>
          <p:cNvPr id="245" name="Travorium Rate : $142.00"/>
          <p:cNvSpPr txBox="1"/>
          <p:nvPr/>
        </p:nvSpPr>
        <p:spPr>
          <a:xfrm>
            <a:off x="16329037" y="10509410"/>
            <a:ext cx="718465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Travorium</a:t>
            </a:r>
            <a:r>
              <a:rPr dirty="0"/>
              <a:t> Rate: $142.00</a:t>
            </a:r>
          </a:p>
        </p:txBody>
      </p:sp>
      <p:sp>
        <p:nvSpPr>
          <p:cNvPr id="246" name="8 Days / 7 Nights…"/>
          <p:cNvSpPr txBox="1"/>
          <p:nvPr/>
        </p:nvSpPr>
        <p:spPr>
          <a:xfrm>
            <a:off x="16939214" y="10909585"/>
            <a:ext cx="3059735" cy="2629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300">
                <a:solidFill>
                  <a:srgbClr val="FFFFFF"/>
                </a:solidFill>
              </a:defRPr>
            </a:pPr>
            <a:endParaRPr/>
          </a:p>
          <a:p>
            <a:pPr algn="l">
              <a:defRPr sz="3300">
                <a:solidFill>
                  <a:srgbClr val="FFFFFF"/>
                </a:solidFill>
              </a:defRPr>
            </a:pPr>
            <a:r>
              <a:t>8 Days / 7 Nights</a:t>
            </a:r>
          </a:p>
          <a:p>
            <a:pPr algn="l">
              <a:defRPr sz="3300">
                <a:solidFill>
                  <a:srgbClr val="FFFFFF"/>
                </a:solidFill>
              </a:defRPr>
            </a:pPr>
            <a:r>
              <a:t>2 Bedroom Suite  </a:t>
            </a:r>
          </a:p>
          <a:p>
            <a:pPr algn="l">
              <a:defRPr sz="33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7" name="Getaways - 2,000 Resorts - 300,000 + weeks"/>
          <p:cNvSpPr txBox="1"/>
          <p:nvPr/>
        </p:nvSpPr>
        <p:spPr>
          <a:xfrm>
            <a:off x="4804822" y="287630"/>
            <a:ext cx="14774356" cy="1069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500">
                <a:solidFill>
                  <a:srgbClr val="FFFFFF"/>
                </a:solidFill>
              </a:defRPr>
            </a:lvl1pPr>
          </a:lstStyle>
          <a:p>
            <a:r>
              <a:t>Getaways - 2,000 Resorts - 300,000 + weeks</a:t>
            </a:r>
          </a:p>
        </p:txBody>
      </p:sp>
      <p:sp>
        <p:nvSpPr>
          <p:cNvPr id="248" name="Plus Tax"/>
          <p:cNvSpPr txBox="1"/>
          <p:nvPr/>
        </p:nvSpPr>
        <p:spPr>
          <a:xfrm>
            <a:off x="5795730" y="11174830"/>
            <a:ext cx="1268350" cy="49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t>Plus Tax </a:t>
            </a:r>
          </a:p>
        </p:txBody>
      </p:sp>
      <p:sp>
        <p:nvSpPr>
          <p:cNvPr id="249" name="Plus Tax"/>
          <p:cNvSpPr txBox="1"/>
          <p:nvPr/>
        </p:nvSpPr>
        <p:spPr>
          <a:xfrm>
            <a:off x="13480762" y="11174830"/>
            <a:ext cx="1268350" cy="49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t>Plus Tax </a:t>
            </a:r>
          </a:p>
        </p:txBody>
      </p:sp>
      <p:sp>
        <p:nvSpPr>
          <p:cNvPr id="250" name="Plus Tax"/>
          <p:cNvSpPr txBox="1"/>
          <p:nvPr/>
        </p:nvSpPr>
        <p:spPr>
          <a:xfrm>
            <a:off x="21383980" y="11174830"/>
            <a:ext cx="1268350" cy="49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t>Plus Tax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Wooden walkway with cabinets on either side and a staircase in the background" descr="Wooden walkway with cabinets on either side and a staircase in the background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7764" r="17764"/>
          <a:stretch>
            <a:fillRect/>
          </a:stretch>
        </p:blipFill>
        <p:spPr>
          <a:xfrm>
            <a:off x="1744586" y="1930400"/>
            <a:ext cx="9525001" cy="984250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253" name="Silver membership - $49.95…"/>
          <p:cNvSpPr txBox="1">
            <a:spLocks noGrp="1"/>
          </p:cNvSpPr>
          <p:nvPr>
            <p:ph type="body" sz="quarter" idx="1"/>
          </p:nvPr>
        </p:nvSpPr>
        <p:spPr>
          <a:xfrm>
            <a:off x="12047823" y="1895091"/>
            <a:ext cx="7787719" cy="258923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17244">
              <a:defRPr sz="4752"/>
            </a:pPr>
            <a:r>
              <a:rPr sz="4000" dirty="0"/>
              <a:t>Silver membership - $</a:t>
            </a:r>
            <a:r>
              <a:rPr lang="en-US" sz="4000" dirty="0"/>
              <a:t>6</a:t>
            </a:r>
            <a:r>
              <a:rPr sz="4000" dirty="0"/>
              <a:t>9.95 </a:t>
            </a:r>
          </a:p>
          <a:p>
            <a:pPr marL="393283" indent="-393283" defTabSz="817244">
              <a:buClr>
                <a:srgbClr val="777775"/>
              </a:buClr>
              <a:buSzPct val="115000"/>
              <a:buChar char="•"/>
              <a:defRPr sz="3366">
                <a:solidFill>
                  <a:srgbClr val="FFFFFF"/>
                </a:solidFill>
              </a:defRPr>
            </a:pPr>
            <a:r>
              <a:rPr lang="en-US" sz="3300" dirty="0"/>
              <a:t> </a:t>
            </a:r>
            <a:r>
              <a:rPr sz="2800" dirty="0"/>
              <a:t>Better Than Travel Agent Rates</a:t>
            </a:r>
          </a:p>
          <a:p>
            <a:pPr defTabSz="817244">
              <a:defRPr sz="3366">
                <a:solidFill>
                  <a:srgbClr val="FFFFFF"/>
                </a:solidFill>
              </a:defRPr>
            </a:pPr>
            <a:r>
              <a:rPr dirty="0"/>
              <a:t>                                            </a:t>
            </a:r>
          </a:p>
        </p:txBody>
      </p:sp>
      <p:sp>
        <p:nvSpPr>
          <p:cNvPr id="254" name="Titanium Membership -$129.95…"/>
          <p:cNvSpPr txBox="1"/>
          <p:nvPr/>
        </p:nvSpPr>
        <p:spPr>
          <a:xfrm>
            <a:off x="11964188" y="4990325"/>
            <a:ext cx="8390753" cy="415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817244">
              <a:defRPr sz="4752" cap="all"/>
            </a:pPr>
            <a:r>
              <a:rPr sz="4000" dirty="0"/>
              <a:t>Titanium Membership -$1</a:t>
            </a:r>
            <a:r>
              <a:rPr lang="en-US" sz="4000" dirty="0"/>
              <a:t>4</a:t>
            </a:r>
            <a:r>
              <a:rPr sz="4000" dirty="0"/>
              <a:t>9.95 </a:t>
            </a:r>
          </a:p>
          <a:p>
            <a:pPr marL="393283" indent="-393283" algn="l" defTabSz="817244">
              <a:buClr>
                <a:srgbClr val="777775"/>
              </a:buClr>
              <a:buSzPct val="115000"/>
              <a:buChar char="•"/>
              <a:defRPr sz="3366" cap="all">
                <a:solidFill>
                  <a:srgbClr val="FFFFFF"/>
                </a:solidFill>
              </a:defRPr>
            </a:pPr>
            <a:r>
              <a:rPr lang="en-US" sz="2800" dirty="0"/>
              <a:t> </a:t>
            </a:r>
            <a:r>
              <a:rPr sz="2800" dirty="0"/>
              <a:t>Better Than Travel Agent Rates</a:t>
            </a:r>
          </a:p>
          <a:p>
            <a:pPr marL="393283" indent="-393283" algn="l" defTabSz="817244">
              <a:buClr>
                <a:srgbClr val="777775"/>
              </a:buClr>
              <a:buSzPct val="115000"/>
              <a:buChar char="•"/>
              <a:defRPr sz="3366" cap="all">
                <a:solidFill>
                  <a:srgbClr val="FFFFFF"/>
                </a:solidFill>
              </a:defRPr>
            </a:pPr>
            <a:r>
              <a:rPr lang="en-US" sz="2800" dirty="0"/>
              <a:t> </a:t>
            </a:r>
            <a:r>
              <a:rPr sz="2800" dirty="0"/>
              <a:t>World Tours - up t0 50% </a:t>
            </a:r>
            <a:r>
              <a:rPr lang="en-US" sz="2800" dirty="0"/>
              <a:t>OFF </a:t>
            </a:r>
            <a:r>
              <a:rPr sz="2800" dirty="0"/>
              <a:t>retail </a:t>
            </a:r>
          </a:p>
          <a:p>
            <a:pPr marL="393283" indent="-393283" algn="l" defTabSz="817244">
              <a:buClr>
                <a:srgbClr val="777775"/>
              </a:buClr>
              <a:buSzPct val="115000"/>
              <a:buChar char="•"/>
              <a:defRPr sz="3366" cap="all">
                <a:solidFill>
                  <a:srgbClr val="FFFFFF"/>
                </a:solidFill>
              </a:defRPr>
            </a:pPr>
            <a:r>
              <a:rPr lang="en-US" sz="2800" dirty="0"/>
              <a:t> </a:t>
            </a:r>
            <a:r>
              <a:rPr sz="2800" dirty="0"/>
              <a:t>Getaways - up to 50%</a:t>
            </a:r>
            <a:r>
              <a:rPr lang="en-US" sz="2800" dirty="0"/>
              <a:t> OFF</a:t>
            </a:r>
            <a:r>
              <a:rPr sz="2800" dirty="0"/>
              <a:t> retail </a:t>
            </a:r>
          </a:p>
          <a:p>
            <a:pPr marL="393283" indent="-393283" algn="l" defTabSz="817244">
              <a:buClr>
                <a:srgbClr val="777775"/>
              </a:buClr>
              <a:buSzPct val="115000"/>
              <a:buChar char="•"/>
              <a:defRPr sz="3366" cap="all">
                <a:solidFill>
                  <a:srgbClr val="FFFFFF"/>
                </a:solidFill>
              </a:defRPr>
            </a:pPr>
            <a:r>
              <a:rPr lang="en-US" sz="2800" dirty="0"/>
              <a:t> </a:t>
            </a:r>
            <a:r>
              <a:rPr sz="2800" dirty="0"/>
              <a:t>Incentive trip once a year </a:t>
            </a:r>
          </a:p>
        </p:txBody>
      </p:sp>
      <p:sp>
        <p:nvSpPr>
          <p:cNvPr id="255" name="Platinum membership -$249.95…"/>
          <p:cNvSpPr txBox="1"/>
          <p:nvPr/>
        </p:nvSpPr>
        <p:spPr>
          <a:xfrm>
            <a:off x="11809335" y="8795146"/>
            <a:ext cx="8657987" cy="3525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767715">
              <a:buClr>
                <a:srgbClr val="777775"/>
              </a:buClr>
              <a:buSzPct val="115000"/>
              <a:defRPr sz="4650" cap="all"/>
            </a:pPr>
            <a:r>
              <a:rPr lang="en-US" dirty="0"/>
              <a:t> </a:t>
            </a:r>
            <a:r>
              <a:rPr sz="4000" dirty="0"/>
              <a:t>Platinum membershi</a:t>
            </a:r>
            <a:r>
              <a:rPr lang="en-US" sz="4000" dirty="0"/>
              <a:t>p -$269.95    </a:t>
            </a:r>
          </a:p>
          <a:p>
            <a:pPr marL="543306" indent="-543306" algn="l" defTabSz="767715">
              <a:buClr>
                <a:srgbClr val="777775"/>
              </a:buClr>
              <a:buSzPct val="115000"/>
              <a:buChar char="•"/>
              <a:defRPr sz="3162" cap="all"/>
            </a:pPr>
            <a:r>
              <a:rPr sz="2800" dirty="0">
                <a:solidFill>
                  <a:srgbClr val="FFFFFF"/>
                </a:solidFill>
              </a:rPr>
              <a:t>Better Than Travel Agent Rates</a:t>
            </a:r>
          </a:p>
          <a:p>
            <a:pPr marL="369448" indent="-369448" algn="l" defTabSz="767715">
              <a:buClr>
                <a:srgbClr val="777775"/>
              </a:buClr>
              <a:buSzPct val="115000"/>
              <a:buChar char="•"/>
              <a:defRPr sz="3162" cap="all">
                <a:solidFill>
                  <a:srgbClr val="FFFFFF"/>
                </a:solidFill>
              </a:defRPr>
            </a:pPr>
            <a:r>
              <a:rPr lang="en-US" sz="2800" dirty="0"/>
              <a:t>  </a:t>
            </a:r>
            <a:r>
              <a:rPr sz="2800" dirty="0"/>
              <a:t>World Tours - up t</a:t>
            </a:r>
            <a:r>
              <a:rPr lang="en-US" sz="2800" dirty="0"/>
              <a:t>o</a:t>
            </a:r>
            <a:r>
              <a:rPr sz="2800" dirty="0"/>
              <a:t> 80% off retail </a:t>
            </a:r>
          </a:p>
          <a:p>
            <a:pPr marL="369448" indent="-369448" algn="l" defTabSz="767715">
              <a:buClr>
                <a:srgbClr val="777775"/>
              </a:buClr>
              <a:buSzPct val="115000"/>
              <a:buChar char="•"/>
              <a:defRPr sz="3162" cap="all">
                <a:solidFill>
                  <a:srgbClr val="FFFFFF"/>
                </a:solidFill>
              </a:defRPr>
            </a:pPr>
            <a:r>
              <a:rPr lang="en-US" sz="2800" dirty="0"/>
              <a:t>  </a:t>
            </a:r>
            <a:r>
              <a:rPr sz="2800" dirty="0"/>
              <a:t>Getaways - up to 80% off retail </a:t>
            </a:r>
          </a:p>
          <a:p>
            <a:pPr marL="369448" indent="-369448" algn="l" defTabSz="767715">
              <a:buClr>
                <a:srgbClr val="777775"/>
              </a:buClr>
              <a:buSzPct val="115000"/>
              <a:buChar char="•"/>
              <a:defRPr sz="3162" cap="all">
                <a:solidFill>
                  <a:srgbClr val="FFFFFF"/>
                </a:solidFill>
              </a:defRPr>
            </a:pPr>
            <a:r>
              <a:rPr lang="en-US" sz="2800" dirty="0"/>
              <a:t>  </a:t>
            </a:r>
            <a:r>
              <a:rPr sz="2800" dirty="0"/>
              <a:t>Incentive trip once a year </a:t>
            </a:r>
          </a:p>
        </p:txBody>
      </p:sp>
      <p:pic>
        <p:nvPicPr>
          <p:cNvPr id="25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0278" y="1467949"/>
            <a:ext cx="2788433" cy="2788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7322" y="5165992"/>
            <a:ext cx="2954342" cy="2954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7322" y="8795147"/>
            <a:ext cx="2954342" cy="2954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Picture 45" descr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548" y="550432"/>
            <a:ext cx="4647901" cy="1563213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$69.95  monthly"/>
          <p:cNvSpPr txBox="1"/>
          <p:nvPr/>
        </p:nvSpPr>
        <p:spPr>
          <a:xfrm>
            <a:off x="16348503" y="7465305"/>
            <a:ext cx="3263714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400" cap="all">
                <a:solidFill>
                  <a:srgbClr val="FFFFFF"/>
                </a:solidFill>
              </a:defRPr>
            </a:lvl1pPr>
          </a:lstStyle>
          <a:p>
            <a:r>
              <a:rPr dirty="0"/>
              <a:t>$</a:t>
            </a:r>
            <a:r>
              <a:rPr lang="en-US" dirty="0"/>
              <a:t>75.00</a:t>
            </a:r>
            <a:r>
              <a:rPr dirty="0"/>
              <a:t>  monthly </a:t>
            </a:r>
          </a:p>
        </p:txBody>
      </p:sp>
      <p:sp>
        <p:nvSpPr>
          <p:cNvPr id="261" name="$125.00  monthly"/>
          <p:cNvSpPr txBox="1"/>
          <p:nvPr/>
        </p:nvSpPr>
        <p:spPr>
          <a:xfrm>
            <a:off x="16348503" y="11385328"/>
            <a:ext cx="3473708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400" cap="all">
                <a:solidFill>
                  <a:srgbClr val="FFFFFF"/>
                </a:solidFill>
              </a:defRPr>
            </a:lvl1pPr>
          </a:lstStyle>
          <a:p>
            <a:r>
              <a:rPr dirty="0"/>
              <a:t>$1</a:t>
            </a:r>
            <a:r>
              <a:rPr lang="en-US" dirty="0"/>
              <a:t>3</a:t>
            </a:r>
            <a:r>
              <a:rPr dirty="0"/>
              <a:t>5.00  monthly </a:t>
            </a:r>
          </a:p>
        </p:txBody>
      </p:sp>
      <p:pic>
        <p:nvPicPr>
          <p:cNvPr id="262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48408" y="8795146"/>
            <a:ext cx="2085637" cy="208563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EB980A-658C-0C6B-A052-AEE95F2EC0DD}"/>
              </a:ext>
            </a:extLst>
          </p:cNvPr>
          <p:cNvSpPr txBox="1"/>
          <p:nvPr/>
        </p:nvSpPr>
        <p:spPr>
          <a:xfrm>
            <a:off x="16348503" y="3189706"/>
            <a:ext cx="351549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j-lt"/>
                <a:ea typeface="+mj-ea"/>
                <a:cs typeface="+mj-cs"/>
                <a:sym typeface="Helvetica Neue Bold Condensed"/>
              </a:rPr>
              <a:t>$52.50 MONTHLY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Wooden walkway with cabinets on either side and a staircase in the background" descr="Wooden walkway with cabinets on either side and a staircase in the background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7902" r="23426"/>
          <a:stretch>
            <a:fillRect/>
          </a:stretch>
        </p:blipFill>
        <p:spPr>
          <a:xfrm>
            <a:off x="12890499" y="1955624"/>
            <a:ext cx="9525001" cy="984250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265" name="Partnership - $49.95 Annually"/>
          <p:cNvSpPr txBox="1">
            <a:spLocks noGrp="1"/>
          </p:cNvSpPr>
          <p:nvPr>
            <p:ph type="title"/>
          </p:nvPr>
        </p:nvSpPr>
        <p:spPr>
          <a:xfrm>
            <a:off x="1968500" y="1301966"/>
            <a:ext cx="9525000" cy="5334001"/>
          </a:xfrm>
          <a:prstGeom prst="rect">
            <a:avLst/>
          </a:prstGeom>
        </p:spPr>
        <p:txBody>
          <a:bodyPr/>
          <a:lstStyle/>
          <a:p>
            <a:r>
              <a:rPr dirty="0"/>
              <a:t>Partnership - $</a:t>
            </a:r>
            <a:r>
              <a:rPr lang="en-US" dirty="0"/>
              <a:t>7</a:t>
            </a:r>
            <a:r>
              <a:rPr dirty="0"/>
              <a:t>9.95 Annually </a:t>
            </a:r>
          </a:p>
        </p:txBody>
      </p:sp>
      <p:sp>
        <p:nvSpPr>
          <p:cNvPr id="266" name="Websit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792479">
              <a:defRPr sz="4800"/>
            </a:pPr>
            <a:r>
              <a:rPr dirty="0"/>
              <a:t>Website </a:t>
            </a:r>
          </a:p>
          <a:p>
            <a:pPr defTabSz="792479">
              <a:defRPr sz="4800"/>
            </a:pPr>
            <a:r>
              <a:rPr dirty="0"/>
              <a:t>Back office </a:t>
            </a:r>
          </a:p>
          <a:p>
            <a:pPr defTabSz="792479">
              <a:defRPr sz="4800"/>
            </a:pPr>
            <a:r>
              <a:rPr dirty="0"/>
              <a:t>Marketing videos </a:t>
            </a:r>
          </a:p>
          <a:p>
            <a:pPr defTabSz="792479">
              <a:defRPr sz="4800"/>
            </a:pPr>
            <a:r>
              <a:rPr dirty="0"/>
              <a:t>Training </a:t>
            </a:r>
          </a:p>
          <a:p>
            <a:pPr defTabSz="792479">
              <a:defRPr sz="4800"/>
            </a:pPr>
            <a:r>
              <a:rPr dirty="0"/>
              <a:t>Done for you product  </a:t>
            </a:r>
          </a:p>
          <a:p>
            <a:pPr defTabSz="792479">
              <a:defRPr sz="4800"/>
            </a:pPr>
            <a:r>
              <a:rPr dirty="0"/>
              <a:t>Tax advantages </a:t>
            </a:r>
          </a:p>
        </p:txBody>
      </p:sp>
      <p:pic>
        <p:nvPicPr>
          <p:cNvPr id="267" name="Picture 45" descr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761" y="1104070"/>
            <a:ext cx="5368919" cy="18057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45" descr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761" y="1104070"/>
            <a:ext cx="5368919" cy="1805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1535" y="1329316"/>
            <a:ext cx="2420930" cy="2288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122" y="4193748"/>
            <a:ext cx="2104180" cy="2104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519" y="4294994"/>
            <a:ext cx="2011703" cy="1901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8276" y="6375891"/>
            <a:ext cx="2104179" cy="2104180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3  to Profit -Ability"/>
          <p:cNvSpPr txBox="1"/>
          <p:nvPr/>
        </p:nvSpPr>
        <p:spPr>
          <a:xfrm>
            <a:off x="17395320" y="1570945"/>
            <a:ext cx="5479064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3  to Profit -</a:t>
            </a:r>
            <a:r>
              <a:rPr lang="en-US" dirty="0"/>
              <a:t> </a:t>
            </a:r>
            <a:r>
              <a:rPr dirty="0"/>
              <a:t>Ability </a:t>
            </a:r>
          </a:p>
        </p:txBody>
      </p:sp>
      <p:grpSp>
        <p:nvGrpSpPr>
          <p:cNvPr id="277" name="Group"/>
          <p:cNvGrpSpPr/>
          <p:nvPr/>
        </p:nvGrpSpPr>
        <p:grpSpPr>
          <a:xfrm>
            <a:off x="4259223" y="5858200"/>
            <a:ext cx="5044361" cy="2520625"/>
            <a:chOff x="2305050" y="422910"/>
            <a:chExt cx="5044359" cy="2520624"/>
          </a:xfrm>
        </p:grpSpPr>
        <p:pic>
          <p:nvPicPr>
            <p:cNvPr id="275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7707" y="1041847"/>
              <a:ext cx="2011703" cy="19016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6" name="2 x 2  Sales Team"/>
            <p:cNvSpPr/>
            <p:nvPr/>
          </p:nvSpPr>
          <p:spPr>
            <a:xfrm>
              <a:off x="2305050" y="4229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2 x 2  Sales Team </a:t>
              </a:r>
            </a:p>
          </p:txBody>
        </p:sp>
      </p:grpSp>
      <p:sp>
        <p:nvSpPr>
          <p:cNvPr id="278" name="8 Platinum Sales Each Sales Team = $400 - $700 Monthly"/>
          <p:cNvSpPr txBox="1"/>
          <p:nvPr/>
        </p:nvSpPr>
        <p:spPr>
          <a:xfrm>
            <a:off x="4770754" y="8659281"/>
            <a:ext cx="14842491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8 Platinum Sales Each Sales Team = $400 - $700 Monthly  </a:t>
            </a:r>
          </a:p>
        </p:txBody>
      </p:sp>
      <p:sp>
        <p:nvSpPr>
          <p:cNvPr id="279" name="25 Platinum Sales Each Sales Team = $1,500 - $2,000 monthly"/>
          <p:cNvSpPr txBox="1"/>
          <p:nvPr/>
        </p:nvSpPr>
        <p:spPr>
          <a:xfrm>
            <a:off x="3708943" y="8659281"/>
            <a:ext cx="16225521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25 Platinum Sales Each Sales Team = $1,500 - $2,000 monthly   </a:t>
            </a:r>
          </a:p>
        </p:txBody>
      </p:sp>
      <p:sp>
        <p:nvSpPr>
          <p:cNvPr id="280" name="63 Platinum Sales Each Sales Team = $30,000+ Annually"/>
          <p:cNvSpPr txBox="1"/>
          <p:nvPr/>
        </p:nvSpPr>
        <p:spPr>
          <a:xfrm>
            <a:off x="4779010" y="8659281"/>
            <a:ext cx="14825981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63 Platinum Sales Each Sales Team = $30,000+ Annually   </a:t>
            </a:r>
          </a:p>
        </p:txBody>
      </p:sp>
      <p:sp>
        <p:nvSpPr>
          <p:cNvPr id="281" name="188 Platinum Sales Each Sales Team = $80k - $100k + Annually"/>
          <p:cNvSpPr txBox="1"/>
          <p:nvPr/>
        </p:nvSpPr>
        <p:spPr>
          <a:xfrm>
            <a:off x="3516538" y="8659281"/>
            <a:ext cx="16610331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188 Platinum Sales Each Sales Team = $80k - $100k + Annually   </a:t>
            </a:r>
          </a:p>
        </p:txBody>
      </p:sp>
      <p:sp>
        <p:nvSpPr>
          <p:cNvPr id="282" name="Earn up to $3,200 Daily Residual Pay"/>
          <p:cNvSpPr txBox="1"/>
          <p:nvPr/>
        </p:nvSpPr>
        <p:spPr>
          <a:xfrm>
            <a:off x="4882860" y="9497533"/>
            <a:ext cx="14322045" cy="1242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600"/>
            </a:lvl1pPr>
          </a:lstStyle>
          <a:p>
            <a:r>
              <a:t>Earn up to $3,200 Daily Residual Pay </a:t>
            </a:r>
          </a:p>
        </p:txBody>
      </p:sp>
      <p:sp>
        <p:nvSpPr>
          <p:cNvPr id="283" name="This not an income claim - Income is solely earned on the sale of membership"/>
          <p:cNvSpPr txBox="1"/>
          <p:nvPr/>
        </p:nvSpPr>
        <p:spPr>
          <a:xfrm>
            <a:off x="6040084" y="12577760"/>
            <a:ext cx="12007597" cy="560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This not an income claim - Income is solely earned on the sale of membership </a:t>
            </a:r>
          </a:p>
        </p:txBody>
      </p:sp>
      <p:sp>
        <p:nvSpPr>
          <p:cNvPr id="284" name="Sales Team 1"/>
          <p:cNvSpPr txBox="1"/>
          <p:nvPr/>
        </p:nvSpPr>
        <p:spPr>
          <a:xfrm>
            <a:off x="8160103" y="3563700"/>
            <a:ext cx="2660219" cy="659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>
                <a:solidFill>
                  <a:srgbClr val="FFFFFF"/>
                </a:solidFill>
              </a:defRPr>
            </a:lvl1pPr>
          </a:lstStyle>
          <a:p>
            <a:r>
              <a:t>Sales Team 1 </a:t>
            </a:r>
          </a:p>
        </p:txBody>
      </p:sp>
      <p:sp>
        <p:nvSpPr>
          <p:cNvPr id="285" name="Sales Team 2"/>
          <p:cNvSpPr txBox="1"/>
          <p:nvPr/>
        </p:nvSpPr>
        <p:spPr>
          <a:xfrm>
            <a:off x="13563679" y="3563700"/>
            <a:ext cx="2660219" cy="659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>
                <a:solidFill>
                  <a:srgbClr val="FFFFFF"/>
                </a:solidFill>
              </a:defRPr>
            </a:lvl1pPr>
          </a:lstStyle>
          <a:p>
            <a:r>
              <a:t>Sales Team 2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" grpId="1" animBg="1" advAuto="0"/>
      <p:bldP spid="278" grpId="2" animBg="1" advAuto="0"/>
      <p:bldP spid="278" grpId="3" animBg="1" advAuto="0"/>
      <p:bldP spid="279" grpId="4" animBg="1" advAuto="0"/>
      <p:bldP spid="279" grpId="5" animBg="1" advAuto="0"/>
      <p:bldP spid="280" grpId="6" animBg="1" advAuto="0"/>
      <p:bldP spid="280" grpId="7" animBg="1" advAuto="0"/>
      <p:bldP spid="281" grpId="8" animBg="1" advAuto="0"/>
      <p:bldP spid="281" grpId="9" animBg="1" advAuto="0"/>
      <p:bldP spid="282" grpId="10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ueprint">
  <a:themeElements>
    <a:clrScheme name="Blueprint">
      <a:dk1>
        <a:srgbClr val="AB7655"/>
      </a:dk1>
      <a:lt1>
        <a:srgbClr val="558AAB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DEDED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58AAB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ueprint">
  <a:themeElements>
    <a:clrScheme name="Bluepri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DEDED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58AAB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493</Words>
  <Application>Microsoft Macintosh PowerPoint</Application>
  <PresentationFormat>Custom</PresentationFormat>
  <Paragraphs>114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Helvetica Neue</vt:lpstr>
      <vt:lpstr>Helvetica Neue Bold Condensed</vt:lpstr>
      <vt:lpstr>Helvetica Neue Light</vt:lpstr>
      <vt:lpstr>Blueprint</vt:lpstr>
      <vt:lpstr>PowerPoint Presentation</vt:lpstr>
      <vt:lpstr>PowerPoint Presentation</vt:lpstr>
      <vt:lpstr>Market Place  / timing / advantage </vt:lpstr>
      <vt:lpstr>PowerPoint Presentation</vt:lpstr>
      <vt:lpstr>PowerPoint Presentation</vt:lpstr>
      <vt:lpstr>PowerPoint Presentation</vt:lpstr>
      <vt:lpstr>PowerPoint Presentation</vt:lpstr>
      <vt:lpstr>Partnership - $79.95 Annually </vt:lpstr>
      <vt:lpstr>PowerPoint Presentation</vt:lpstr>
      <vt:lpstr>Ambassador lifestyle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Hart</dc:creator>
  <cp:lastModifiedBy>Cameron McWatters</cp:lastModifiedBy>
  <cp:revision>5</cp:revision>
  <dcterms:modified xsi:type="dcterms:W3CDTF">2024-02-29T22:28:13Z</dcterms:modified>
</cp:coreProperties>
</file>